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80" r:id="rId2"/>
    <p:sldId id="283" r:id="rId3"/>
    <p:sldId id="284" r:id="rId4"/>
    <p:sldId id="28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6270" autoAdjust="0"/>
  </p:normalViewPr>
  <p:slideViewPr>
    <p:cSldViewPr>
      <p:cViewPr varScale="1">
        <p:scale>
          <a:sx n="71" d="100"/>
          <a:sy n="71" d="100"/>
        </p:scale>
        <p:origin x="-13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1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BD9A0-F692-490C-8CFB-06A14FB8FD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29E73B-F5F1-4F5D-8858-0DA0DC3E0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16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B62DA-ABFC-4CD4-A647-D512699B6193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F396F-BA2C-47CA-9FF0-B81DB8225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93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E5E792CC-E287-4DD3-9A7F-BC7968517B2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9CE89F2A-C063-4881-ACCF-A73A2C2E71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B050"/>
                </a:solidFill>
              </a:rPr>
              <a:t>Me </a:t>
            </a:r>
            <a:r>
              <a:rPr lang="en-US" sz="3600" dirty="0" err="1" smtClean="0">
                <a:solidFill>
                  <a:srgbClr val="00B050"/>
                </a:solidFill>
              </a:rPr>
              <a:t>llamo</a:t>
            </a:r>
            <a:r>
              <a:rPr lang="en-US" sz="3600" dirty="0" smtClean="0">
                <a:solidFill>
                  <a:srgbClr val="00B050"/>
                </a:solidFill>
              </a:rPr>
              <a:t> _______	    </a:t>
            </a:r>
            <a:r>
              <a:rPr lang="en-US" sz="3600" dirty="0" err="1" smtClean="0">
                <a:solidFill>
                  <a:srgbClr val="00B050"/>
                </a:solidFill>
              </a:rPr>
              <a:t>Clase</a:t>
            </a:r>
            <a:r>
              <a:rPr lang="en-US" sz="3600" dirty="0" smtClean="0">
                <a:solidFill>
                  <a:srgbClr val="00B050"/>
                </a:solidFill>
              </a:rPr>
              <a:t> 8IM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</a:t>
            </a:r>
            <a:r>
              <a:rPr lang="en-US" sz="3600" dirty="0" err="1" smtClean="0">
                <a:solidFill>
                  <a:srgbClr val="00B050"/>
                </a:solidFill>
              </a:rPr>
              <a:t>fecha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err="1" smtClean="0">
                <a:solidFill>
                  <a:srgbClr val="00B050"/>
                </a:solidFill>
              </a:rPr>
              <a:t>es</a:t>
            </a:r>
            <a:r>
              <a:rPr lang="en-US" sz="3600" dirty="0" smtClean="0">
                <a:solidFill>
                  <a:srgbClr val="00B050"/>
                </a:solidFill>
              </a:rPr>
              <a:t> el 28 de mayo del 2013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#56: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terminamos</a:t>
            </a:r>
            <a:r>
              <a:rPr lang="en-US" dirty="0" smtClean="0"/>
              <a:t> el </a:t>
            </a:r>
            <a:r>
              <a:rPr lang="en-US" dirty="0" err="1" smtClean="0"/>
              <a:t>repaso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el </a:t>
            </a:r>
            <a:r>
              <a:rPr lang="en-US" dirty="0" err="1" smtClean="0"/>
              <a:t>examen</a:t>
            </a:r>
            <a:r>
              <a:rPr lang="en-US" dirty="0" smtClean="0"/>
              <a:t> de la </a:t>
            </a:r>
            <a:r>
              <a:rPr lang="en-US" dirty="0" err="1" smtClean="0"/>
              <a:t>unidad</a:t>
            </a:r>
            <a:r>
              <a:rPr lang="en-US" dirty="0" smtClean="0"/>
              <a:t> 9 el </a:t>
            </a:r>
            <a:r>
              <a:rPr lang="en-US" dirty="0" err="1" smtClean="0"/>
              <a:t>jueves</a:t>
            </a:r>
            <a:r>
              <a:rPr lang="en-US" dirty="0" smtClean="0"/>
              <a:t>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s-ES" i="1" dirty="0"/>
              <a:t>Estás en España y necesitas comprar comida para preparar la cena. ¿Prefieres ir a un mercado o a un supermercado? ¿Por qué?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32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-152400"/>
            <a:ext cx="7793037" cy="928687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>
                <a:solidFill>
                  <a:srgbClr val="FF0000"/>
                </a:solidFill>
              </a:rPr>
              <a:t>Comparativo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685800"/>
            <a:ext cx="8875059" cy="48768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The comparative is used when you are comparing two things. You use:</a:t>
            </a:r>
          </a:p>
          <a:p>
            <a:pPr lvl="1"/>
            <a:r>
              <a:rPr lang="en-US" b="1" dirty="0" smtClean="0">
                <a:solidFill>
                  <a:srgbClr val="FF0066"/>
                </a:solidFill>
              </a:rPr>
              <a:t>Mas </a:t>
            </a:r>
            <a:r>
              <a:rPr lang="en-US" sz="2000" b="1" i="1" dirty="0" smtClean="0"/>
              <a:t>(more)</a:t>
            </a:r>
            <a:r>
              <a:rPr lang="en-US" b="1" dirty="0" smtClean="0">
                <a:solidFill>
                  <a:srgbClr val="FF0066"/>
                </a:solidFill>
              </a:rPr>
              <a:t> </a:t>
            </a:r>
          </a:p>
          <a:p>
            <a:pPr lvl="1"/>
            <a:r>
              <a:rPr lang="en-US" b="1" dirty="0" err="1" smtClean="0">
                <a:solidFill>
                  <a:srgbClr val="FF0066"/>
                </a:solidFill>
              </a:rPr>
              <a:t>Menos</a:t>
            </a:r>
            <a:r>
              <a:rPr lang="en-US" b="1" dirty="0" smtClean="0">
                <a:solidFill>
                  <a:srgbClr val="FF0066"/>
                </a:solidFill>
              </a:rPr>
              <a:t> </a:t>
            </a:r>
            <a:r>
              <a:rPr lang="en-US" sz="2000" b="1" i="1" dirty="0" smtClean="0"/>
              <a:t>(less)</a:t>
            </a:r>
            <a:r>
              <a:rPr lang="en-US" sz="2000" b="1" dirty="0" smtClean="0">
                <a:solidFill>
                  <a:srgbClr val="FF0066"/>
                </a:solidFill>
              </a:rPr>
              <a:t> </a:t>
            </a:r>
          </a:p>
          <a:p>
            <a:pPr lvl="1"/>
            <a:r>
              <a:rPr lang="en-US" b="1" dirty="0" smtClean="0">
                <a:solidFill>
                  <a:srgbClr val="FF0066"/>
                </a:solidFill>
              </a:rPr>
              <a:t>Mayor </a:t>
            </a:r>
            <a:r>
              <a:rPr lang="en-US" sz="2000" b="1" i="1" dirty="0" smtClean="0"/>
              <a:t>(older)</a:t>
            </a:r>
            <a:r>
              <a:rPr lang="en-US" sz="2000" b="1" dirty="0" smtClean="0">
                <a:solidFill>
                  <a:srgbClr val="FF0066"/>
                </a:solidFill>
              </a:rPr>
              <a:t> </a:t>
            </a:r>
            <a:endParaRPr lang="en-US" b="1" dirty="0" smtClean="0">
              <a:solidFill>
                <a:srgbClr val="FF0066"/>
              </a:solidFill>
            </a:endParaRPr>
          </a:p>
          <a:p>
            <a:pPr lvl="1"/>
            <a:r>
              <a:rPr lang="en-US" b="1" dirty="0" err="1" smtClean="0">
                <a:solidFill>
                  <a:srgbClr val="FF0066"/>
                </a:solidFill>
              </a:rPr>
              <a:t>Menor</a:t>
            </a:r>
            <a:r>
              <a:rPr lang="en-US" b="1" dirty="0" smtClean="0">
                <a:solidFill>
                  <a:srgbClr val="FF0066"/>
                </a:solidFill>
              </a:rPr>
              <a:t> </a:t>
            </a:r>
            <a:r>
              <a:rPr lang="en-US" sz="2000" b="1" i="1" dirty="0" smtClean="0"/>
              <a:t>(younger)</a:t>
            </a:r>
            <a:r>
              <a:rPr lang="en-US" b="1" dirty="0" smtClean="0">
                <a:solidFill>
                  <a:srgbClr val="FF0066"/>
                </a:solidFill>
              </a:rPr>
              <a:t> </a:t>
            </a:r>
          </a:p>
          <a:p>
            <a:pPr lvl="1"/>
            <a:r>
              <a:rPr lang="en-US" b="1" dirty="0" err="1" smtClean="0">
                <a:solidFill>
                  <a:srgbClr val="FF0066"/>
                </a:solidFill>
              </a:rPr>
              <a:t>Mejor</a:t>
            </a:r>
            <a:r>
              <a:rPr lang="en-US" b="1" dirty="0" smtClean="0">
                <a:solidFill>
                  <a:srgbClr val="FF0066"/>
                </a:solidFill>
              </a:rPr>
              <a:t> </a:t>
            </a:r>
            <a:r>
              <a:rPr lang="en-US" sz="2000" b="1" i="1" dirty="0" smtClean="0"/>
              <a:t>(better)</a:t>
            </a:r>
            <a:r>
              <a:rPr lang="en-US" sz="2000" b="1" dirty="0" smtClean="0">
                <a:solidFill>
                  <a:srgbClr val="FF0066"/>
                </a:solidFill>
              </a:rPr>
              <a:t> </a:t>
            </a:r>
            <a:endParaRPr lang="en-US" b="1" dirty="0" smtClean="0">
              <a:solidFill>
                <a:srgbClr val="FF0066"/>
              </a:solidFill>
            </a:endParaRPr>
          </a:p>
          <a:p>
            <a:pPr lvl="1"/>
            <a:r>
              <a:rPr lang="en-US" b="1" dirty="0" err="1" smtClean="0">
                <a:solidFill>
                  <a:srgbClr val="FF0066"/>
                </a:solidFill>
              </a:rPr>
              <a:t>Peor</a:t>
            </a:r>
            <a:r>
              <a:rPr lang="en-US" b="1" dirty="0" smtClean="0">
                <a:solidFill>
                  <a:srgbClr val="FF0066"/>
                </a:solidFill>
              </a:rPr>
              <a:t> </a:t>
            </a:r>
            <a:r>
              <a:rPr lang="en-US" sz="2000" b="1" i="1" dirty="0" smtClean="0"/>
              <a:t>(worse)</a:t>
            </a:r>
            <a:r>
              <a:rPr lang="en-US" sz="2000" b="1" dirty="0" smtClean="0">
                <a:solidFill>
                  <a:srgbClr val="FF0066"/>
                </a:solidFill>
              </a:rPr>
              <a:t> </a:t>
            </a:r>
            <a:endParaRPr lang="en-US" b="1" dirty="0">
              <a:solidFill>
                <a:srgbClr val="FF0066"/>
              </a:solidFill>
            </a:endParaRPr>
          </a:p>
          <a:p>
            <a:pPr marL="457200" lvl="1" indent="0">
              <a:buNone/>
            </a:pPr>
            <a:r>
              <a:rPr lang="en-US" i="1" dirty="0" smtClean="0"/>
              <a:t>Ex:</a:t>
            </a:r>
          </a:p>
          <a:p>
            <a:pPr marL="457200" lvl="1" indent="0">
              <a:buNone/>
            </a:pPr>
            <a:r>
              <a:rPr lang="en-US" i="1" dirty="0" smtClean="0"/>
              <a:t>Daniel </a:t>
            </a:r>
            <a:r>
              <a:rPr lang="en-US" i="1" dirty="0" err="1" smtClean="0"/>
              <a:t>tiene</a:t>
            </a:r>
            <a:r>
              <a:rPr lang="en-US" i="1" dirty="0" smtClean="0"/>
              <a:t> 17 </a:t>
            </a:r>
            <a:r>
              <a:rPr lang="en-US" i="1" dirty="0" err="1" smtClean="0"/>
              <a:t>años</a:t>
            </a:r>
            <a:r>
              <a:rPr lang="en-US" i="1" dirty="0" smtClean="0"/>
              <a:t> y </a:t>
            </a:r>
            <a:r>
              <a:rPr lang="en-US" i="1" dirty="0" err="1" smtClean="0"/>
              <a:t>su</a:t>
            </a:r>
            <a:r>
              <a:rPr lang="en-US" i="1" dirty="0" smtClean="0"/>
              <a:t> </a:t>
            </a:r>
            <a:r>
              <a:rPr lang="en-US" i="1" dirty="0" err="1" smtClean="0"/>
              <a:t>hermano</a:t>
            </a:r>
            <a:r>
              <a:rPr lang="en-US" i="1" dirty="0" smtClean="0"/>
              <a:t> Hector </a:t>
            </a:r>
            <a:r>
              <a:rPr lang="en-US" i="1" dirty="0" err="1" smtClean="0"/>
              <a:t>tiene</a:t>
            </a:r>
            <a:r>
              <a:rPr lang="en-US" i="1" dirty="0" smtClean="0"/>
              <a:t> 14.</a:t>
            </a:r>
          </a:p>
          <a:p>
            <a:pPr marL="457200" lvl="1" indent="0">
              <a:buNone/>
            </a:pPr>
            <a:r>
              <a:rPr lang="en-US" i="1" dirty="0" smtClean="0"/>
              <a:t>  Daniel </a:t>
            </a:r>
            <a:r>
              <a:rPr lang="en-US" i="1" dirty="0" err="1" smtClean="0"/>
              <a:t>es</a:t>
            </a:r>
            <a:r>
              <a:rPr lang="en-US" i="1" dirty="0" smtClean="0"/>
              <a:t> </a:t>
            </a:r>
            <a:r>
              <a:rPr lang="en-US" i="1" u="sng" dirty="0" smtClean="0">
                <a:solidFill>
                  <a:srgbClr val="FF0066"/>
                </a:solidFill>
              </a:rPr>
              <a:t>mayor</a:t>
            </a:r>
            <a:r>
              <a:rPr lang="en-US" i="1" u="sng" dirty="0" smtClean="0"/>
              <a:t> </a:t>
            </a:r>
            <a:r>
              <a:rPr lang="en-US" i="1" u="sng" dirty="0" err="1" smtClean="0">
                <a:solidFill>
                  <a:srgbClr val="0070C0"/>
                </a:solidFill>
              </a:rPr>
              <a:t>que</a:t>
            </a:r>
            <a:r>
              <a:rPr lang="en-US" i="1" dirty="0" smtClean="0">
                <a:solidFill>
                  <a:srgbClr val="0070C0"/>
                </a:solidFill>
              </a:rPr>
              <a:t> </a:t>
            </a:r>
            <a:r>
              <a:rPr lang="en-US" i="1" dirty="0" smtClean="0"/>
              <a:t>Hector. </a:t>
            </a:r>
          </a:p>
          <a:p>
            <a:pPr marL="457200" lvl="1" indent="0">
              <a:buNone/>
            </a:pPr>
            <a:r>
              <a:rPr lang="en-US" i="1" dirty="0" smtClean="0"/>
              <a:t>Hector </a:t>
            </a:r>
            <a:r>
              <a:rPr lang="en-US" i="1" dirty="0" err="1" smtClean="0"/>
              <a:t>es</a:t>
            </a:r>
            <a:r>
              <a:rPr lang="en-US" i="1" dirty="0" smtClean="0"/>
              <a:t> </a:t>
            </a:r>
            <a:r>
              <a:rPr lang="en-US" i="1" u="sng" dirty="0" err="1" smtClean="0">
                <a:solidFill>
                  <a:srgbClr val="FF0066"/>
                </a:solidFill>
              </a:rPr>
              <a:t>menor</a:t>
            </a:r>
            <a:r>
              <a:rPr lang="en-US" i="1" u="sng" dirty="0" smtClean="0">
                <a:solidFill>
                  <a:srgbClr val="FF0066"/>
                </a:solidFill>
              </a:rPr>
              <a:t> </a:t>
            </a:r>
            <a:r>
              <a:rPr lang="en-US" i="1" u="sng" dirty="0" err="1" smtClean="0">
                <a:solidFill>
                  <a:srgbClr val="0070C0"/>
                </a:solidFill>
              </a:rPr>
              <a:t>que</a:t>
            </a:r>
            <a:r>
              <a:rPr lang="en-US" i="1" dirty="0" smtClean="0">
                <a:solidFill>
                  <a:srgbClr val="0070C0"/>
                </a:solidFill>
              </a:rPr>
              <a:t> </a:t>
            </a:r>
            <a:r>
              <a:rPr lang="en-US" i="1" dirty="0" smtClean="0"/>
              <a:t>Daniel.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4114800" y="3124200"/>
            <a:ext cx="3793603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es-ES_tradnl" sz="3600" b="1" dirty="0" smtClean="0">
                <a:solidFill>
                  <a:srgbClr val="0070C0"/>
                </a:solidFill>
                <a:latin typeface="Comic Sans MS" pitchFamily="66" charset="0"/>
              </a:rPr>
              <a:t>+ “Que”</a:t>
            </a:r>
            <a:endParaRPr lang="es-ES_tradnl" sz="36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2895600" y="1954306"/>
            <a:ext cx="1981200" cy="2895600"/>
          </a:xfrm>
          <a:prstGeom prst="rightBrace">
            <a:avLst>
              <a:gd name="adj1" fmla="val 8333"/>
              <a:gd name="adj2" fmla="val 53251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2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16107"/>
            <a:ext cx="8390965" cy="4827493"/>
          </a:xfrm>
          <a:solidFill>
            <a:schemeClr val="bg1"/>
          </a:solidFill>
        </p:spPr>
        <p:txBody>
          <a:bodyPr/>
          <a:lstStyle/>
          <a:p>
            <a:r>
              <a:rPr lang="en-US" sz="2900" dirty="0" smtClean="0"/>
              <a:t>The superlative is used to compare MORE THAN TWO THINGS. When one is “the most” or “the least” of the rest. You use:</a:t>
            </a:r>
          </a:p>
          <a:p>
            <a:pPr marL="0" indent="0">
              <a:buNone/>
            </a:pPr>
            <a:r>
              <a:rPr lang="en-US" sz="2900" dirty="0" smtClean="0">
                <a:solidFill>
                  <a:srgbClr val="009900"/>
                </a:solidFill>
              </a:rPr>
              <a:t>Definite Article</a:t>
            </a:r>
            <a:endParaRPr lang="en-US" sz="2900" dirty="0" smtClean="0">
              <a:solidFill>
                <a:srgbClr val="FF0066"/>
              </a:solidFill>
            </a:endParaRPr>
          </a:p>
          <a:p>
            <a:r>
              <a:rPr lang="en-US" sz="2900" dirty="0" smtClean="0">
                <a:solidFill>
                  <a:srgbClr val="009900"/>
                </a:solidFill>
              </a:rPr>
              <a:t>El</a:t>
            </a:r>
          </a:p>
          <a:p>
            <a:r>
              <a:rPr lang="en-US" sz="2900" dirty="0" smtClean="0">
                <a:solidFill>
                  <a:srgbClr val="009900"/>
                </a:solidFill>
              </a:rPr>
              <a:t>La</a:t>
            </a:r>
          </a:p>
          <a:p>
            <a:r>
              <a:rPr lang="en-US" sz="2900" dirty="0" smtClean="0">
                <a:solidFill>
                  <a:srgbClr val="009900"/>
                </a:solidFill>
              </a:rPr>
              <a:t>Los</a:t>
            </a:r>
          </a:p>
          <a:p>
            <a:r>
              <a:rPr lang="en-US" sz="2900" dirty="0" smtClean="0">
                <a:solidFill>
                  <a:srgbClr val="009900"/>
                </a:solidFill>
              </a:rPr>
              <a:t>Las</a:t>
            </a:r>
          </a:p>
          <a:p>
            <a:pPr marL="0" indent="0">
              <a:buNone/>
            </a:pPr>
            <a:r>
              <a:rPr lang="en-US" sz="2900" i="1" dirty="0" smtClean="0"/>
              <a:t>Ex:</a:t>
            </a:r>
          </a:p>
          <a:p>
            <a:pPr marL="0" indent="0">
              <a:buNone/>
            </a:pPr>
            <a:r>
              <a:rPr lang="en-US" sz="2900" i="1" dirty="0" smtClean="0"/>
              <a:t>Raul </a:t>
            </a:r>
            <a:r>
              <a:rPr lang="en-US" sz="2900" i="1" dirty="0" err="1" smtClean="0"/>
              <a:t>es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inteligente</a:t>
            </a:r>
            <a:r>
              <a:rPr lang="en-US" sz="2900" i="1" dirty="0" smtClean="0"/>
              <a:t>. Jose </a:t>
            </a:r>
            <a:r>
              <a:rPr lang="en-US" sz="2900" i="1" dirty="0" err="1" smtClean="0"/>
              <a:t>es</a:t>
            </a:r>
            <a:r>
              <a:rPr lang="en-US" sz="2900" i="1" dirty="0" smtClean="0"/>
              <a:t> mas </a:t>
            </a:r>
            <a:r>
              <a:rPr lang="en-US" sz="2900" i="1" dirty="0" err="1" smtClean="0"/>
              <a:t>inteligente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que</a:t>
            </a:r>
            <a:r>
              <a:rPr lang="en-US" sz="2900" i="1" dirty="0" smtClean="0"/>
              <a:t> Raul, </a:t>
            </a:r>
            <a:r>
              <a:rPr lang="en-US" sz="2900" i="1" dirty="0" err="1" smtClean="0"/>
              <a:t>pero</a:t>
            </a:r>
            <a:r>
              <a:rPr lang="en-US" sz="2900" i="1" dirty="0" smtClean="0"/>
              <a:t> Martin </a:t>
            </a:r>
            <a:r>
              <a:rPr lang="en-US" sz="2900" i="1" dirty="0" err="1" smtClean="0"/>
              <a:t>es</a:t>
            </a:r>
            <a:r>
              <a:rPr lang="en-US" sz="2900" i="1" dirty="0" smtClean="0"/>
              <a:t> </a:t>
            </a:r>
            <a:r>
              <a:rPr lang="en-US" sz="2900" i="1" u="sng" dirty="0" smtClean="0">
                <a:solidFill>
                  <a:srgbClr val="009900"/>
                </a:solidFill>
              </a:rPr>
              <a:t>el </a:t>
            </a:r>
            <a:r>
              <a:rPr lang="en-US" sz="2900" i="1" u="sng" dirty="0" smtClean="0">
                <a:solidFill>
                  <a:srgbClr val="FF0066"/>
                </a:solidFill>
              </a:rPr>
              <a:t>mas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inteligente</a:t>
            </a:r>
            <a:r>
              <a:rPr lang="en-US" sz="2900" i="1" dirty="0" smtClean="0"/>
              <a:t> </a:t>
            </a:r>
            <a:r>
              <a:rPr lang="en-US" sz="2900" i="1" u="sng" dirty="0" smtClean="0">
                <a:solidFill>
                  <a:srgbClr val="00B0F0"/>
                </a:solidFill>
              </a:rPr>
              <a:t>de</a:t>
            </a:r>
            <a:r>
              <a:rPr lang="en-US" sz="2900" i="1" dirty="0" smtClean="0"/>
              <a:t> los </a:t>
            </a:r>
            <a:r>
              <a:rPr lang="en-US" sz="2900" i="1" dirty="0" err="1" smtClean="0"/>
              <a:t>tres</a:t>
            </a:r>
            <a:r>
              <a:rPr lang="en-US" sz="2900" i="1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37425" y="3810000"/>
            <a:ext cx="562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+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90800" y="2961144"/>
            <a:ext cx="3312125" cy="249299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800100" lvl="1" indent="-342900">
              <a:buClr>
                <a:srgbClr val="009900"/>
              </a:buClr>
              <a:buFont typeface="Wingdings" pitchFamily="2" charset="2"/>
              <a:buChar char="§"/>
            </a:pPr>
            <a:r>
              <a:rPr lang="en-US" sz="2400" b="1" dirty="0">
                <a:solidFill>
                  <a:srgbClr val="FF0066"/>
                </a:solidFill>
              </a:rPr>
              <a:t>Mas </a:t>
            </a:r>
            <a:r>
              <a:rPr lang="en-US" b="1" i="1" dirty="0"/>
              <a:t>(more)</a:t>
            </a:r>
            <a:r>
              <a:rPr lang="en-US" sz="2400" b="1" dirty="0">
                <a:solidFill>
                  <a:srgbClr val="FF0066"/>
                </a:solidFill>
              </a:rPr>
              <a:t> </a:t>
            </a:r>
          </a:p>
          <a:p>
            <a:pPr marL="800100" lvl="1" indent="-342900">
              <a:buClr>
                <a:srgbClr val="009900"/>
              </a:buClr>
              <a:buFont typeface="Wingdings" pitchFamily="2" charset="2"/>
              <a:buChar char="§"/>
            </a:pPr>
            <a:r>
              <a:rPr lang="en-US" sz="2400" b="1" dirty="0" err="1">
                <a:solidFill>
                  <a:srgbClr val="FF0066"/>
                </a:solidFill>
              </a:rPr>
              <a:t>Menos</a:t>
            </a:r>
            <a:r>
              <a:rPr lang="en-US" sz="2400" b="1" dirty="0">
                <a:solidFill>
                  <a:srgbClr val="FF0066"/>
                </a:solidFill>
              </a:rPr>
              <a:t> </a:t>
            </a:r>
            <a:r>
              <a:rPr lang="en-US" b="1" i="1" dirty="0"/>
              <a:t>(less)</a:t>
            </a:r>
            <a:r>
              <a:rPr lang="en-US" sz="2400" b="1" dirty="0">
                <a:solidFill>
                  <a:srgbClr val="FF0066"/>
                </a:solidFill>
              </a:rPr>
              <a:t> </a:t>
            </a:r>
            <a:endParaRPr lang="en-US" sz="2800" b="1" dirty="0">
              <a:solidFill>
                <a:srgbClr val="FF0066"/>
              </a:solidFill>
            </a:endParaRPr>
          </a:p>
          <a:p>
            <a:pPr marL="800100" lvl="1" indent="-342900">
              <a:buClr>
                <a:srgbClr val="009900"/>
              </a:buClr>
              <a:buFont typeface="Wingdings" pitchFamily="2" charset="2"/>
              <a:buChar char="§"/>
            </a:pPr>
            <a:r>
              <a:rPr lang="en-US" sz="2400" b="1" dirty="0">
                <a:solidFill>
                  <a:srgbClr val="FF0066"/>
                </a:solidFill>
              </a:rPr>
              <a:t>Mayor </a:t>
            </a:r>
            <a:r>
              <a:rPr lang="en-US" b="1" i="1" dirty="0"/>
              <a:t>(older)</a:t>
            </a:r>
            <a:r>
              <a:rPr lang="en-US" sz="2800" b="1" dirty="0">
                <a:solidFill>
                  <a:srgbClr val="FF0066"/>
                </a:solidFill>
              </a:rPr>
              <a:t> </a:t>
            </a:r>
            <a:endParaRPr lang="en-US" sz="2400" b="1" dirty="0">
              <a:solidFill>
                <a:srgbClr val="FF0066"/>
              </a:solidFill>
            </a:endParaRPr>
          </a:p>
          <a:p>
            <a:pPr marL="800100" lvl="1" indent="-342900">
              <a:buClr>
                <a:srgbClr val="009900"/>
              </a:buClr>
              <a:buFont typeface="Wingdings" pitchFamily="2" charset="2"/>
              <a:buChar char="§"/>
            </a:pPr>
            <a:r>
              <a:rPr lang="en-US" sz="2400" b="1" dirty="0" err="1">
                <a:solidFill>
                  <a:srgbClr val="FF0066"/>
                </a:solidFill>
              </a:rPr>
              <a:t>Menor</a:t>
            </a:r>
            <a:r>
              <a:rPr lang="en-US" sz="2400" b="1" dirty="0">
                <a:solidFill>
                  <a:srgbClr val="FF0066"/>
                </a:solidFill>
              </a:rPr>
              <a:t> </a:t>
            </a:r>
            <a:r>
              <a:rPr lang="en-US" b="1" i="1" dirty="0"/>
              <a:t>(younger)</a:t>
            </a:r>
            <a:r>
              <a:rPr lang="en-US" sz="2400" b="1" dirty="0">
                <a:solidFill>
                  <a:srgbClr val="FF0066"/>
                </a:solidFill>
              </a:rPr>
              <a:t> </a:t>
            </a:r>
          </a:p>
          <a:p>
            <a:pPr marL="800100" lvl="1" indent="-342900">
              <a:buClr>
                <a:srgbClr val="009900"/>
              </a:buClr>
              <a:buFont typeface="Wingdings" pitchFamily="2" charset="2"/>
              <a:buChar char="§"/>
            </a:pPr>
            <a:r>
              <a:rPr lang="en-US" sz="2400" b="1" dirty="0" err="1">
                <a:solidFill>
                  <a:srgbClr val="FF0066"/>
                </a:solidFill>
              </a:rPr>
              <a:t>Mejor</a:t>
            </a:r>
            <a:r>
              <a:rPr lang="en-US" sz="2400" b="1" dirty="0">
                <a:solidFill>
                  <a:srgbClr val="FF0066"/>
                </a:solidFill>
              </a:rPr>
              <a:t> </a:t>
            </a:r>
            <a:r>
              <a:rPr lang="en-US" b="1" i="1" dirty="0"/>
              <a:t>(better)</a:t>
            </a:r>
            <a:r>
              <a:rPr lang="en-US" sz="2800" b="1" dirty="0">
                <a:solidFill>
                  <a:srgbClr val="FF0066"/>
                </a:solidFill>
              </a:rPr>
              <a:t> </a:t>
            </a:r>
            <a:endParaRPr lang="en-US" sz="2400" b="1" dirty="0">
              <a:solidFill>
                <a:srgbClr val="FF0066"/>
              </a:solidFill>
            </a:endParaRPr>
          </a:p>
          <a:p>
            <a:pPr marL="800100" lvl="1" indent="-342900">
              <a:buClr>
                <a:srgbClr val="009900"/>
              </a:buClr>
              <a:buFont typeface="Wingdings" pitchFamily="2" charset="2"/>
              <a:buChar char="§"/>
            </a:pPr>
            <a:r>
              <a:rPr lang="en-US" sz="2400" b="1" dirty="0" err="1">
                <a:solidFill>
                  <a:srgbClr val="FF0066"/>
                </a:solidFill>
              </a:rPr>
              <a:t>Peor</a:t>
            </a:r>
            <a:r>
              <a:rPr lang="en-US" sz="2400" b="1" dirty="0">
                <a:solidFill>
                  <a:srgbClr val="FF0066"/>
                </a:solidFill>
              </a:rPr>
              <a:t> </a:t>
            </a:r>
            <a:r>
              <a:rPr lang="en-US" b="1" i="1" dirty="0"/>
              <a:t>(worse)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98563" y="0"/>
            <a:ext cx="7793037" cy="883863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>
                <a:solidFill>
                  <a:srgbClr val="FF0000"/>
                </a:solidFill>
              </a:rPr>
              <a:t>Superlativo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57512" y="3849469"/>
            <a:ext cx="562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+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1600200" y="3276600"/>
            <a:ext cx="990600" cy="1734235"/>
          </a:xfrm>
          <a:prstGeom prst="rightBrace">
            <a:avLst>
              <a:gd name="adj1" fmla="val 8333"/>
              <a:gd name="adj2" fmla="val 54026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>
            <a:off x="5190565" y="3177988"/>
            <a:ext cx="1743635" cy="2079812"/>
          </a:xfrm>
          <a:prstGeom prst="rightBrace">
            <a:avLst>
              <a:gd name="adj1" fmla="val 8333"/>
              <a:gd name="adj2" fmla="val 51311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537785" y="3849469"/>
            <a:ext cx="1301415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s-ES_tradnl" sz="3600" b="1" dirty="0" smtClean="0">
                <a:solidFill>
                  <a:srgbClr val="0070C0"/>
                </a:solidFill>
                <a:latin typeface="Comic Sans MS" pitchFamily="66" charset="0"/>
              </a:rPr>
              <a:t>“</a:t>
            </a:r>
            <a:r>
              <a:rPr lang="es-ES_tradnl" sz="3600" b="1" dirty="0">
                <a:solidFill>
                  <a:srgbClr val="0070C0"/>
                </a:solidFill>
                <a:latin typeface="Comic Sans MS" pitchFamily="66" charset="0"/>
              </a:rPr>
              <a:t>d</a:t>
            </a:r>
            <a:r>
              <a:rPr lang="es-ES_tradnl" sz="3600" b="1" dirty="0" smtClean="0">
                <a:solidFill>
                  <a:srgbClr val="0070C0"/>
                </a:solidFill>
                <a:latin typeface="Comic Sans MS" pitchFamily="66" charset="0"/>
              </a:rPr>
              <a:t>e”</a:t>
            </a:r>
            <a:endParaRPr lang="es-ES_tradnl" sz="36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95400" y="3886200"/>
            <a:ext cx="857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(the)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3123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0" grpId="0" animBg="1"/>
      <p:bldP spid="11" grpId="0" animBg="1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-7620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76200" y="838200"/>
            <a:ext cx="9144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 err="1" smtClean="0"/>
              <a:t>Completa</a:t>
            </a:r>
            <a:r>
              <a:rPr lang="en-US" kern="0" dirty="0" smtClean="0"/>
              <a:t> </a:t>
            </a:r>
            <a:r>
              <a:rPr lang="en-US" kern="0" dirty="0" smtClean="0"/>
              <a:t>la </a:t>
            </a:r>
            <a:r>
              <a:rPr lang="en-US" kern="0" dirty="0" err="1" smtClean="0"/>
              <a:t>hoja</a:t>
            </a:r>
            <a:r>
              <a:rPr lang="en-US" kern="0" dirty="0" smtClean="0"/>
              <a:t> </a:t>
            </a:r>
            <a:r>
              <a:rPr lang="en-US" u="sng" kern="0" dirty="0" smtClean="0"/>
              <a:t>Cap. 9: </a:t>
            </a:r>
            <a:r>
              <a:rPr lang="en-US" u="sng" kern="0" dirty="0" err="1" smtClean="0"/>
              <a:t>Repaso</a:t>
            </a:r>
            <a:r>
              <a:rPr lang="en-US" u="sng" kern="0" dirty="0" smtClean="0"/>
              <a:t> del </a:t>
            </a:r>
            <a:r>
              <a:rPr lang="en-US" u="sng" kern="0" dirty="0" err="1" smtClean="0"/>
              <a:t>Capitulo</a:t>
            </a:r>
            <a:endParaRPr lang="en-US" u="sng" kern="0" dirty="0" smtClean="0"/>
          </a:p>
          <a:p>
            <a:pPr marL="0" indent="0">
              <a:buNone/>
            </a:pPr>
            <a:endParaRPr lang="en-US" kern="0" dirty="0" smtClean="0"/>
          </a:p>
          <a:p>
            <a:pPr marL="0" indent="0">
              <a:buNone/>
            </a:pPr>
            <a:endParaRPr lang="en-US" kern="0" dirty="0" smtClean="0"/>
          </a:p>
          <a:p>
            <a:r>
              <a:rPr lang="en-US" sz="2800" kern="0" dirty="0" smtClean="0"/>
              <a:t>EXAMEN UNIDAD 8 on THURSDAY!!</a:t>
            </a:r>
          </a:p>
          <a:p>
            <a:pPr lvl="1"/>
            <a:r>
              <a:rPr lang="en-US" sz="2000" kern="0" dirty="0" smtClean="0"/>
              <a:t>Vocabulary on the mall (clothing, sales, sizes, etc.), on the market (spot, fruits, vegetables, </a:t>
            </a:r>
            <a:r>
              <a:rPr lang="en-US" sz="2000" kern="0" dirty="0" err="1" smtClean="0"/>
              <a:t>bargaining,etc</a:t>
            </a:r>
            <a:r>
              <a:rPr lang="en-US" sz="2000" kern="0" dirty="0" smtClean="0"/>
              <a:t>.),on the supermarket, in the indigenous market. p. 298-299, 302-303</a:t>
            </a:r>
          </a:p>
          <a:p>
            <a:pPr lvl="1"/>
            <a:r>
              <a:rPr lang="en-US" sz="2000" kern="0" dirty="0" smtClean="0"/>
              <a:t>Numbers p. 306</a:t>
            </a:r>
          </a:p>
          <a:p>
            <a:pPr lvl="1"/>
            <a:r>
              <a:rPr lang="en-US" sz="2000" kern="0" dirty="0" smtClean="0"/>
              <a:t>Saber y </a:t>
            </a:r>
            <a:r>
              <a:rPr lang="en-US" sz="2000" kern="0" dirty="0" err="1" smtClean="0"/>
              <a:t>Conocer</a:t>
            </a:r>
            <a:r>
              <a:rPr lang="en-US" sz="2000" kern="0" dirty="0" smtClean="0"/>
              <a:t> p.308</a:t>
            </a:r>
          </a:p>
          <a:p>
            <a:pPr lvl="1"/>
            <a:r>
              <a:rPr lang="en-US" sz="2000" kern="0" dirty="0" smtClean="0"/>
              <a:t>Comparative / Superlative p.311</a:t>
            </a:r>
          </a:p>
          <a:p>
            <a:pPr lvl="1"/>
            <a:r>
              <a:rPr lang="en-US" sz="2000" kern="0" dirty="0" err="1" smtClean="0"/>
              <a:t>Demostrative</a:t>
            </a:r>
            <a:r>
              <a:rPr lang="en-US" sz="2000" kern="0" dirty="0" smtClean="0"/>
              <a:t> adjectives p. 312</a:t>
            </a:r>
          </a:p>
          <a:p>
            <a:pPr lvl="1"/>
            <a:r>
              <a:rPr lang="en-US" sz="2000" kern="0" dirty="0" smtClean="0"/>
              <a:t>Reading </a:t>
            </a:r>
            <a:r>
              <a:rPr lang="en-US" sz="2000" u="sng" kern="0" dirty="0" err="1" smtClean="0"/>
              <a:t>Mercados</a:t>
            </a:r>
            <a:r>
              <a:rPr lang="en-US" sz="2000" u="sng" kern="0" dirty="0" smtClean="0"/>
              <a:t> </a:t>
            </a:r>
            <a:r>
              <a:rPr lang="en-US" sz="2000" u="sng" kern="0" dirty="0" err="1" smtClean="0"/>
              <a:t>indigenas</a:t>
            </a:r>
            <a:r>
              <a:rPr lang="en-US" sz="2000" kern="0" dirty="0" smtClean="0"/>
              <a:t> p. 316</a:t>
            </a:r>
          </a:p>
          <a:p>
            <a:pPr lvl="1"/>
            <a:r>
              <a:rPr lang="en-US" sz="2000" kern="0" dirty="0" smtClean="0"/>
              <a:t>Reading </a:t>
            </a:r>
            <a:r>
              <a:rPr lang="en-US" sz="2000" u="sng" kern="0" dirty="0" smtClean="0"/>
              <a:t>De </a:t>
            </a:r>
            <a:r>
              <a:rPr lang="en-US" sz="2000" u="sng" kern="0" dirty="0" err="1" smtClean="0"/>
              <a:t>compras</a:t>
            </a:r>
            <a:r>
              <a:rPr lang="en-US" sz="2000" kern="0" dirty="0" smtClean="0"/>
              <a:t> p. 318</a:t>
            </a:r>
            <a:endParaRPr lang="en-US" sz="2000" kern="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85800" y="1524000"/>
            <a:ext cx="7793037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56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2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798</TotalTime>
  <Words>306</Words>
  <Application>Microsoft Office PowerPoint</Application>
  <PresentationFormat>On-screen Show (4:3)</PresentationFormat>
  <Paragraphs>49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cubos tricolor</vt:lpstr>
      <vt:lpstr>Me llamo _______     Clase 8IM La fecha es el 28 de mayo del 2013</vt:lpstr>
      <vt:lpstr>Repaso: Comparativo </vt:lpstr>
      <vt:lpstr>Repaso: Superlativo</vt:lpstr>
      <vt:lpstr>Ejercicios: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9im La fecha es el 8 de mayo del 2013</dc:title>
  <dc:creator>Helen Zumaeta</dc:creator>
  <cp:lastModifiedBy>Helen Zumaeta</cp:lastModifiedBy>
  <cp:revision>62</cp:revision>
  <cp:lastPrinted>2013-05-23T20:38:38Z</cp:lastPrinted>
  <dcterms:created xsi:type="dcterms:W3CDTF">2013-05-07T17:46:03Z</dcterms:created>
  <dcterms:modified xsi:type="dcterms:W3CDTF">2013-05-28T20:18:51Z</dcterms:modified>
</cp:coreProperties>
</file>